
<file path=[Content_Types].xml><?xml version="1.0" encoding="utf-8"?>
<Types xmlns="http://schemas.openxmlformats.org/package/2006/content-types">
  <Default ContentType="application/vnd.openxmlformats-officedocument.vmlDrawing" Extension="vml"/>
  <Default ContentType="application/x-fontdata" Extension="fntdata"/>
  <Default ContentType="application/vnd.openxmlformats-officedocument.oleObject" Extension="bin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oleObject" PartName="/ppt/embeddings/oleObject2.bin"/>
  <Override ContentType="application/vnd.openxmlformats-officedocument.oleObject" PartName="/ppt/embeddings/oleObject1.bin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9144000"/>
  <p:notesSz cx="7099300" cy="10234600"/>
  <p:embeddedFontLst>
    <p:embeddedFont>
      <p:font typeface="Tahoma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>
        <p15:guide id="1" orient="horz" pos="3225">
          <p15:clr>
            <a:srgbClr val="000000"/>
          </p15:clr>
        </p15:guide>
        <p15:guide id="2" pos="2237">
          <p15:clr>
            <a:srgbClr val="000000"/>
          </p15:clr>
        </p15:guide>
      </p15:notesGuideLst>
    </p:ext>
    <p:ext uri="http://customooxmlschemas.google.com/">
      <go:slidesCustomData xmlns:go="http://customooxmlschemas.google.com/" r:id="rId34" roundtripDataSignature="AMtx7mibsmf14ZN1H0DAphJvO18s5sj9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3225" orient="horz"/>
        <p:guide pos="2237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Tahoma-bold.fntdata"/><Relationship Id="rId10" Type="http://schemas.openxmlformats.org/officeDocument/2006/relationships/slide" Target="slides/slide4.xml"/><Relationship Id="rId32" Type="http://schemas.openxmlformats.org/officeDocument/2006/relationships/font" Target="fonts/Tahoma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customschemas.google.com/relationships/presentationmetadata" Target="meta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3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49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4312" y="0"/>
            <a:ext cx="30749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995362" y="766762"/>
            <a:ext cx="5113337" cy="3835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44562" y="4860925"/>
            <a:ext cx="5210175" cy="46069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720262"/>
            <a:ext cx="30749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24312" y="9720262"/>
            <a:ext cx="30749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 txBox="1"/>
          <p:nvPr>
            <p:ph idx="1" type="body"/>
          </p:nvPr>
        </p:nvSpPr>
        <p:spPr>
          <a:xfrm>
            <a:off x="944562" y="4860925"/>
            <a:ext cx="5210175" cy="4606925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1:notes"/>
          <p:cNvSpPr/>
          <p:nvPr>
            <p:ph idx="2" type="sldImg"/>
          </p:nvPr>
        </p:nvSpPr>
        <p:spPr>
          <a:xfrm>
            <a:off x="995362" y="766762"/>
            <a:ext cx="5113337" cy="3835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:notes"/>
          <p:cNvSpPr txBox="1"/>
          <p:nvPr/>
        </p:nvSpPr>
        <p:spPr>
          <a:xfrm>
            <a:off x="4024312" y="9720262"/>
            <a:ext cx="30749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26" name="Google Shape;126;p11:notes"/>
          <p:cNvSpPr/>
          <p:nvPr>
            <p:ph idx="2" type="sldImg"/>
          </p:nvPr>
        </p:nvSpPr>
        <p:spPr>
          <a:xfrm>
            <a:off x="996950" y="766762"/>
            <a:ext cx="5119687" cy="384016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27" name="Google Shape;127;p11:notes"/>
          <p:cNvSpPr txBox="1"/>
          <p:nvPr>
            <p:ph idx="1" type="body"/>
          </p:nvPr>
        </p:nvSpPr>
        <p:spPr>
          <a:xfrm>
            <a:off x="946150" y="4859337"/>
            <a:ext cx="5207000" cy="4608512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7c19d960c_0_8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34" name="Google Shape;134;gd7c19d960c_0_8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35" name="Google Shape;135;gd7c19d960c_0_8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7c19d960c_0_16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44" name="Google Shape;144;gd7c19d960c_0_16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45" name="Google Shape;145;gd7c19d960c_0_16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7c19d960c_0_26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54" name="Google Shape;154;gd7c19d960c_0_26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5" name="Google Shape;155;gd7c19d960c_0_26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/>
        </p:nvSpPr>
        <p:spPr>
          <a:xfrm>
            <a:off x="4024312" y="9720262"/>
            <a:ext cx="30749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996950" y="766762"/>
            <a:ext cx="5119687" cy="384016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5" name="Google Shape;165;p13:notes"/>
          <p:cNvSpPr txBox="1"/>
          <p:nvPr>
            <p:ph idx="1" type="body"/>
          </p:nvPr>
        </p:nvSpPr>
        <p:spPr>
          <a:xfrm>
            <a:off x="946150" y="4859337"/>
            <a:ext cx="5207000" cy="4608512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b7483a52f_0_7:notes"/>
          <p:cNvSpPr/>
          <p:nvPr>
            <p:ph idx="2" type="sldImg"/>
          </p:nvPr>
        </p:nvSpPr>
        <p:spPr>
          <a:xfrm>
            <a:off x="995362" y="766762"/>
            <a:ext cx="5113200" cy="383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b7483a52f_0_7:notes"/>
          <p:cNvSpPr txBox="1"/>
          <p:nvPr>
            <p:ph idx="1" type="body"/>
          </p:nvPr>
        </p:nvSpPr>
        <p:spPr>
          <a:xfrm>
            <a:off x="944562" y="4860925"/>
            <a:ext cx="5210100" cy="46068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db7483a52f_0_7:notes"/>
          <p:cNvSpPr txBox="1"/>
          <p:nvPr>
            <p:ph idx="12" type="sldNum"/>
          </p:nvPr>
        </p:nvSpPr>
        <p:spPr>
          <a:xfrm>
            <a:off x="4024312" y="9720262"/>
            <a:ext cx="3075000" cy="5145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b7483a52f_0_14:notes"/>
          <p:cNvSpPr/>
          <p:nvPr>
            <p:ph idx="2" type="sldImg"/>
          </p:nvPr>
        </p:nvSpPr>
        <p:spPr>
          <a:xfrm>
            <a:off x="995362" y="766762"/>
            <a:ext cx="5113200" cy="383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db7483a52f_0_14:notes"/>
          <p:cNvSpPr txBox="1"/>
          <p:nvPr>
            <p:ph idx="1" type="body"/>
          </p:nvPr>
        </p:nvSpPr>
        <p:spPr>
          <a:xfrm>
            <a:off x="944562" y="4860925"/>
            <a:ext cx="5210100" cy="46068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db7483a52f_0_14:notes"/>
          <p:cNvSpPr txBox="1"/>
          <p:nvPr>
            <p:ph idx="12" type="sldNum"/>
          </p:nvPr>
        </p:nvSpPr>
        <p:spPr>
          <a:xfrm>
            <a:off x="4024312" y="9720262"/>
            <a:ext cx="3075000" cy="5145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/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7c19d960c_1_0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0" name="Google Shape;190;gd7c19d960c_1_0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91" name="Google Shape;191;gd7c19d960c_1_0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b7483a52f_1_26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98" name="Google Shape;198;gdb7483a52f_1_26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99" name="Google Shape;199;gdb7483a52f_1_26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b7483a52f_1_69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06" name="Google Shape;206;gdb7483a52f_1_69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7" name="Google Shape;207;gdb7483a52f_1_69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 txBox="1"/>
          <p:nvPr/>
        </p:nvSpPr>
        <p:spPr>
          <a:xfrm>
            <a:off x="4024312" y="9720262"/>
            <a:ext cx="30749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54" name="Google Shape;54;p2:notes"/>
          <p:cNvSpPr/>
          <p:nvPr>
            <p:ph idx="2" type="sldImg"/>
          </p:nvPr>
        </p:nvSpPr>
        <p:spPr>
          <a:xfrm>
            <a:off x="996950" y="766762"/>
            <a:ext cx="5119687" cy="384016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946150" y="4859337"/>
            <a:ext cx="5207000" cy="4608512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b7483a52f_1_63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14" name="Google Shape;214;gdb7483a52f_1_63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15" name="Google Shape;215;gdb7483a52f_1_63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b7483a52f_1_57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24" name="Google Shape;224;gdb7483a52f_1_57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25" name="Google Shape;225;gdb7483a52f_1_57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b7483a52f_1_51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32" name="Google Shape;232;gdb7483a52f_1_51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33" name="Google Shape;233;gdb7483a52f_1_51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b7483a52f_1_92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40" name="Google Shape;240;gdb7483a52f_1_92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41" name="Google Shape;241;gdb7483a52f_1_92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b7483a52f_1_102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250" name="Google Shape;250;gdb7483a52f_1_102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51" name="Google Shape;251;gdb7483a52f_1_102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b7483a52f_0_52:notes"/>
          <p:cNvSpPr txBox="1"/>
          <p:nvPr>
            <p:ph idx="1" type="body"/>
          </p:nvPr>
        </p:nvSpPr>
        <p:spPr>
          <a:xfrm>
            <a:off x="944562" y="4860925"/>
            <a:ext cx="5210100" cy="46068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db7483a52f_0_52:notes"/>
          <p:cNvSpPr/>
          <p:nvPr>
            <p:ph idx="2" type="sldImg"/>
          </p:nvPr>
        </p:nvSpPr>
        <p:spPr>
          <a:xfrm>
            <a:off x="995362" y="766762"/>
            <a:ext cx="5113200" cy="3835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:notes"/>
          <p:cNvSpPr txBox="1"/>
          <p:nvPr/>
        </p:nvSpPr>
        <p:spPr>
          <a:xfrm>
            <a:off x="4024312" y="9720262"/>
            <a:ext cx="30749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62" name="Google Shape;62;p3:notes"/>
          <p:cNvSpPr/>
          <p:nvPr>
            <p:ph idx="2" type="sldImg"/>
          </p:nvPr>
        </p:nvSpPr>
        <p:spPr>
          <a:xfrm>
            <a:off x="996950" y="766762"/>
            <a:ext cx="5119687" cy="384016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3" name="Google Shape;63;p3:notes"/>
          <p:cNvSpPr txBox="1"/>
          <p:nvPr>
            <p:ph idx="1" type="body"/>
          </p:nvPr>
        </p:nvSpPr>
        <p:spPr>
          <a:xfrm>
            <a:off x="946150" y="4859337"/>
            <a:ext cx="5207000" cy="4608512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b7483a52f_1_0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0" name="Google Shape;70;gdb7483a52f_1_0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71" name="Google Shape;71;gdb7483a52f_1_0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Proyecto de BI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b7483a52f_1_8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78" name="Google Shape;78;gdb7483a52f_1_8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79" name="Google Shape;79;gdb7483a52f_1_8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Proyecto de BI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7:notes"/>
          <p:cNvSpPr txBox="1"/>
          <p:nvPr/>
        </p:nvSpPr>
        <p:spPr>
          <a:xfrm>
            <a:off x="4024312" y="9720262"/>
            <a:ext cx="30749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87" name="Google Shape;87;p7:notes"/>
          <p:cNvSpPr/>
          <p:nvPr>
            <p:ph idx="2" type="sldImg"/>
          </p:nvPr>
        </p:nvSpPr>
        <p:spPr>
          <a:xfrm>
            <a:off x="996950" y="766762"/>
            <a:ext cx="5119687" cy="384016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88" name="Google Shape;88;p7:notes"/>
          <p:cNvSpPr txBox="1"/>
          <p:nvPr>
            <p:ph idx="1" type="body"/>
          </p:nvPr>
        </p:nvSpPr>
        <p:spPr>
          <a:xfrm>
            <a:off x="946150" y="4859337"/>
            <a:ext cx="5207000" cy="4608512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:notes"/>
          <p:cNvSpPr txBox="1"/>
          <p:nvPr/>
        </p:nvSpPr>
        <p:spPr>
          <a:xfrm>
            <a:off x="4024312" y="9720262"/>
            <a:ext cx="30749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95" name="Google Shape;95;p8:notes"/>
          <p:cNvSpPr/>
          <p:nvPr>
            <p:ph idx="2" type="sldImg"/>
          </p:nvPr>
        </p:nvSpPr>
        <p:spPr>
          <a:xfrm>
            <a:off x="996950" y="766762"/>
            <a:ext cx="5119687" cy="384016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96" name="Google Shape;96;p8:notes"/>
          <p:cNvSpPr txBox="1"/>
          <p:nvPr>
            <p:ph idx="1" type="body"/>
          </p:nvPr>
        </p:nvSpPr>
        <p:spPr>
          <a:xfrm>
            <a:off x="946150" y="4859337"/>
            <a:ext cx="5207000" cy="4608512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:notes"/>
          <p:cNvSpPr txBox="1"/>
          <p:nvPr/>
        </p:nvSpPr>
        <p:spPr>
          <a:xfrm>
            <a:off x="4024312" y="9720262"/>
            <a:ext cx="3074987" cy="514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04" name="Google Shape;104;p9:notes"/>
          <p:cNvSpPr/>
          <p:nvPr>
            <p:ph idx="2" type="sldImg"/>
          </p:nvPr>
        </p:nvSpPr>
        <p:spPr>
          <a:xfrm>
            <a:off x="996950" y="766762"/>
            <a:ext cx="5119687" cy="384016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05" name="Google Shape;105;p9:notes"/>
          <p:cNvSpPr txBox="1"/>
          <p:nvPr>
            <p:ph idx="1" type="body"/>
          </p:nvPr>
        </p:nvSpPr>
        <p:spPr>
          <a:xfrm>
            <a:off x="946150" y="4859337"/>
            <a:ext cx="5207000" cy="4608512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db7483a52f_1_16:notes"/>
          <p:cNvSpPr txBox="1"/>
          <p:nvPr/>
        </p:nvSpPr>
        <p:spPr>
          <a:xfrm>
            <a:off x="4024312" y="9720262"/>
            <a:ext cx="3075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  <p:sp>
        <p:nvSpPr>
          <p:cNvPr id="112" name="Google Shape;112;gdb7483a52f_1_16:notes"/>
          <p:cNvSpPr/>
          <p:nvPr>
            <p:ph idx="2" type="sldImg"/>
          </p:nvPr>
        </p:nvSpPr>
        <p:spPr>
          <a:xfrm>
            <a:off x="996950" y="766762"/>
            <a:ext cx="5119800" cy="3840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3" name="Google Shape;113;gdb7483a52f_1_16:notes"/>
          <p:cNvSpPr txBox="1"/>
          <p:nvPr>
            <p:ph idx="1" type="body"/>
          </p:nvPr>
        </p:nvSpPr>
        <p:spPr>
          <a:xfrm>
            <a:off x="946150" y="4859337"/>
            <a:ext cx="5207100" cy="460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6200" lIns="92425" spcFirstLastPara="1" rIns="92425" wrap="square" tIns="46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type="ctrTitle"/>
          </p:nvPr>
        </p:nvSpPr>
        <p:spPr>
          <a:xfrm>
            <a:off x="2362200" y="4038600"/>
            <a:ext cx="64770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" type="subTitle"/>
          </p:nvPr>
        </p:nvSpPr>
        <p:spPr>
          <a:xfrm>
            <a:off x="2339752" y="6071394"/>
            <a:ext cx="6705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700"/>
              </a:spcBef>
              <a:spcAft>
                <a:spcPts val="0"/>
              </a:spcAft>
              <a:buSzPts val="1560"/>
              <a:buNone/>
              <a:defRPr sz="2600">
                <a:solidFill>
                  <a:srgbClr val="FFFFFF"/>
                </a:solidFill>
              </a:defRPr>
            </a:lvl1pPr>
            <a:lvl2pPr lvl="1" algn="ctr">
              <a:spcBef>
                <a:spcPts val="550"/>
              </a:spcBef>
              <a:spcAft>
                <a:spcPts val="0"/>
              </a:spcAft>
              <a:buSzPts val="1260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SzPts val="135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135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1170"/>
              <a:buNone/>
              <a:defRPr/>
            </a:lvl5pPr>
            <a:lvl6pPr lvl="5" algn="ctr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1" type="ftr"/>
          </p:nvPr>
        </p:nvSpPr>
        <p:spPr>
          <a:xfrm>
            <a:off x="2085975" y="236537"/>
            <a:ext cx="586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2" type="sldNum"/>
          </p:nvPr>
        </p:nvSpPr>
        <p:spPr>
          <a:xfrm>
            <a:off x="8001000" y="228600"/>
            <a:ext cx="83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48895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Char char="■"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17"/>
          <p:cNvSpPr txBox="1"/>
          <p:nvPr>
            <p:ph idx="10" type="dt"/>
          </p:nvPr>
        </p:nvSpPr>
        <p:spPr>
          <a:xfrm>
            <a:off x="76200" y="6069012"/>
            <a:ext cx="2057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/>
          <p:nvPr>
            <p:ph type="title"/>
          </p:nvPr>
        </p:nvSpPr>
        <p:spPr>
          <a:xfrm>
            <a:off x="612648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" type="body"/>
          </p:nvPr>
        </p:nvSpPr>
        <p:spPr>
          <a:xfrm>
            <a:off x="612648" y="1600200"/>
            <a:ext cx="8153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97180" lvl="0" marL="457200" algn="l">
              <a:spcBef>
                <a:spcPts val="700"/>
              </a:spcBef>
              <a:spcAft>
                <a:spcPts val="0"/>
              </a:spcAft>
              <a:buSzPts val="1080"/>
              <a:buChar char="◻"/>
              <a:defRPr/>
            </a:lvl1pPr>
            <a:lvl2pPr indent="-308610" lvl="1" marL="914400" algn="l">
              <a:spcBef>
                <a:spcPts val="550"/>
              </a:spcBef>
              <a:spcAft>
                <a:spcPts val="0"/>
              </a:spcAft>
              <a:buSzPts val="1260"/>
              <a:buChar char="🞑"/>
              <a:defRPr/>
            </a:lvl2pPr>
            <a:lvl3pPr indent="-314325" lvl="2" marL="1371600" algn="l">
              <a:spcBef>
                <a:spcPts val="50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l">
              <a:spcBef>
                <a:spcPts val="400"/>
              </a:spcBef>
              <a:spcAft>
                <a:spcPts val="0"/>
              </a:spcAft>
              <a:buSzPts val="1350"/>
              <a:buChar char="■"/>
              <a:defRPr/>
            </a:lvl4pPr>
            <a:lvl5pPr indent="-302895" lvl="4" marL="2286000" algn="l"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36" name="Google Shape;36;p19"/>
          <p:cNvSpPr txBox="1"/>
          <p:nvPr>
            <p:ph idx="11" type="ftr"/>
          </p:nvPr>
        </p:nvSpPr>
        <p:spPr>
          <a:xfrm>
            <a:off x="609600" y="6248400"/>
            <a:ext cx="54213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12" type="sldNum"/>
          </p:nvPr>
        </p:nvSpPr>
        <p:spPr>
          <a:xfrm>
            <a:off x="0" y="1271587"/>
            <a:ext cx="533400" cy="244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48895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Char char="■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0"/>
          <p:cNvSpPr txBox="1"/>
          <p:nvPr>
            <p:ph idx="11" type="ftr"/>
          </p:nvPr>
        </p:nvSpPr>
        <p:spPr>
          <a:xfrm>
            <a:off x="609600" y="6248400"/>
            <a:ext cx="54213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0"/>
          <p:cNvSpPr txBox="1"/>
          <p:nvPr>
            <p:ph idx="12" type="sldNum"/>
          </p:nvPr>
        </p:nvSpPr>
        <p:spPr>
          <a:xfrm>
            <a:off x="0" y="1271587"/>
            <a:ext cx="533400" cy="244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48895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Char char="■"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/>
        </p:nvSpPr>
        <p:spPr>
          <a:xfrm>
            <a:off x="0" y="5970587"/>
            <a:ext cx="9144000" cy="8874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sng">
              <a:solidFill>
                <a:schemeClr val="folHlink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" name="Google Shape;11;p16"/>
          <p:cNvSpPr txBox="1"/>
          <p:nvPr/>
        </p:nvSpPr>
        <p:spPr>
          <a:xfrm>
            <a:off x="0" y="6053137"/>
            <a:ext cx="3575050" cy="712787"/>
          </a:xfrm>
          <a:prstGeom prst="rect">
            <a:avLst/>
          </a:prstGeom>
          <a:solidFill>
            <a:srgbClr val="DD80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sng">
              <a:solidFill>
                <a:schemeClr val="folHlink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" name="Google Shape;12;p16"/>
          <p:cNvSpPr txBox="1"/>
          <p:nvPr/>
        </p:nvSpPr>
        <p:spPr>
          <a:xfrm>
            <a:off x="3749675" y="6043612"/>
            <a:ext cx="5394325" cy="714375"/>
          </a:xfrm>
          <a:prstGeom prst="rect">
            <a:avLst/>
          </a:prstGeom>
          <a:solidFill>
            <a:srgbClr val="94B6D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sng">
              <a:solidFill>
                <a:schemeClr val="folHlink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" name="Google Shape;13;p16"/>
          <p:cNvSpPr txBox="1"/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lt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4" name="Google Shape;14;p16"/>
          <p:cNvSpPr txBox="1"/>
          <p:nvPr>
            <p:ph idx="1" type="body"/>
          </p:nvPr>
        </p:nvSpPr>
        <p:spPr>
          <a:xfrm>
            <a:off x="612775" y="1600200"/>
            <a:ext cx="81534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9090" lvl="0" marL="457200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740"/>
              <a:buFont typeface="Noto Sans Symbols"/>
              <a:buChar char="◻"/>
              <a:defRPr b="0" i="0" sz="29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44169" lvl="1" marL="914400" marR="0" rtl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820"/>
              <a:buFont typeface="Noto Sans Symbols"/>
              <a:buChar char="🞑"/>
              <a:defRPr b="0" i="0" sz="2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38137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25"/>
              <a:buFont typeface="Noto Sans Symbols"/>
              <a:buChar char="■"/>
              <a:defRPr b="0" i="0" sz="23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2385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A5AB81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1115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D8B25C"/>
              </a:buClr>
              <a:buSzPts val="1300"/>
              <a:buFont typeface="Noto Sans Symbols"/>
              <a:buChar char="■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5" name="Google Shape;15;p16"/>
          <p:cNvSpPr txBox="1"/>
          <p:nvPr>
            <p:ph idx="11" type="ftr"/>
          </p:nvPr>
        </p:nvSpPr>
        <p:spPr>
          <a:xfrm>
            <a:off x="2085975" y="236537"/>
            <a:ext cx="586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6" name="Google Shape;16;p16"/>
          <p:cNvSpPr txBox="1"/>
          <p:nvPr>
            <p:ph idx="12" type="sldNum"/>
          </p:nvPr>
        </p:nvSpPr>
        <p:spPr>
          <a:xfrm>
            <a:off x="8001000" y="228600"/>
            <a:ext cx="8382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48895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Char char="■"/>
            </a:pPr>
            <a:fld id="{00000000-1234-1234-1234-123412341234}" type="slidenum">
              <a:rPr lang="en-US"/>
              <a:t>‹#›</a:t>
            </a:fld>
            <a:endParaRPr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6"/>
          <p:cNvSpPr txBox="1"/>
          <p:nvPr>
            <p:ph idx="10" type="dt"/>
          </p:nvPr>
        </p:nvSpPr>
        <p:spPr>
          <a:xfrm>
            <a:off x="76200" y="6069012"/>
            <a:ext cx="2057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8"/>
          <p:cNvSpPr txBox="1"/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6" name="Google Shape;26;p18"/>
          <p:cNvSpPr txBox="1"/>
          <p:nvPr>
            <p:ph idx="1" type="body"/>
          </p:nvPr>
        </p:nvSpPr>
        <p:spPr>
          <a:xfrm>
            <a:off x="612775" y="1600200"/>
            <a:ext cx="81534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9090" lvl="0" marL="457200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740"/>
              <a:buFont typeface="Noto Sans Symbols"/>
              <a:buChar char="◻"/>
              <a:defRPr b="0" i="0" sz="29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44169" lvl="1" marL="914400" marR="0" rtl="0" algn="l"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820"/>
              <a:buFont typeface="Noto Sans Symbols"/>
              <a:buChar char="🞑"/>
              <a:defRPr b="0" i="0" sz="2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38137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25"/>
              <a:buFont typeface="Noto Sans Symbols"/>
              <a:buChar char="■"/>
              <a:defRPr b="0" i="0" sz="23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2385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A5AB81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1115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D8B25C"/>
              </a:buClr>
              <a:buSzPts val="13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" name="Google Shape;27;p18"/>
          <p:cNvSpPr txBox="1"/>
          <p:nvPr>
            <p:ph idx="11" type="ftr"/>
          </p:nvPr>
        </p:nvSpPr>
        <p:spPr>
          <a:xfrm>
            <a:off x="609600" y="6248400"/>
            <a:ext cx="54213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sng" cap="none" strike="noStrike">
                <a:solidFill>
                  <a:schemeClr val="folHlink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28" name="Google Shape;28;p18"/>
          <p:cNvSpPr txBox="1"/>
          <p:nvPr/>
        </p:nvSpPr>
        <p:spPr>
          <a:xfrm>
            <a:off x="0" y="1235075"/>
            <a:ext cx="9144000" cy="3190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sng">
              <a:solidFill>
                <a:schemeClr val="folHlink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9" name="Google Shape;29;p18"/>
          <p:cNvSpPr txBox="1"/>
          <p:nvPr/>
        </p:nvSpPr>
        <p:spPr>
          <a:xfrm>
            <a:off x="0" y="1279525"/>
            <a:ext cx="533400" cy="22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sng">
              <a:solidFill>
                <a:schemeClr val="folHlink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0" name="Google Shape;30;p18"/>
          <p:cNvSpPr txBox="1"/>
          <p:nvPr/>
        </p:nvSpPr>
        <p:spPr>
          <a:xfrm>
            <a:off x="590550" y="1279525"/>
            <a:ext cx="8553450" cy="22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sng">
              <a:solidFill>
                <a:schemeClr val="folHlink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31" name="Google Shape;31;p18"/>
          <p:cNvSpPr txBox="1"/>
          <p:nvPr>
            <p:ph idx="12" type="sldNum"/>
          </p:nvPr>
        </p:nvSpPr>
        <p:spPr>
          <a:xfrm>
            <a:off x="0" y="1271587"/>
            <a:ext cx="533400" cy="244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None/>
              <a:defRPr b="1" i="0" sz="14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-48895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Char char="■"/>
            </a:pPr>
            <a:fld id="{00000000-1234-1234-1234-123412341234}" type="slidenum">
              <a:rPr lang="en-US"/>
              <a:t>‹#›</a:t>
            </a:fld>
            <a:endParaRPr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8"/>
          <p:cNvSpPr txBox="1"/>
          <p:nvPr/>
        </p:nvSpPr>
        <p:spPr>
          <a:xfrm>
            <a:off x="7596187" y="6303962"/>
            <a:ext cx="12239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8895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70"/>
              <a:buFont typeface="Noto Sans Symbols"/>
              <a:buChar char="■"/>
            </a:pPr>
            <a:r>
              <a:rPr b="0" i="0" lang="en-US" sz="1400" u="sng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INGP. 2020 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vmlDrawing" Target="../drawings/vmlDrawing1.vml"/><Relationship Id="rId4" Type="http://schemas.openxmlformats.org/officeDocument/2006/relationships/oleObject" Target="../embeddings/oleObject1.bin"/><Relationship Id="rId10" Type="http://schemas.openxmlformats.org/officeDocument/2006/relationships/image" Target="../media/image2.png"/><Relationship Id="rId9" Type="http://schemas.openxmlformats.org/officeDocument/2006/relationships/image" Target="../media/image3.png"/><Relationship Id="rId5" Type="http://schemas.openxmlformats.org/officeDocument/2006/relationships/oleObject" Target="../embeddings/oleObject1.bin"/><Relationship Id="rId6" Type="http://schemas.openxmlformats.org/officeDocument/2006/relationships/image" Target="../media/image13.png"/><Relationship Id="rId7" Type="http://schemas.openxmlformats.org/officeDocument/2006/relationships/oleObject" Target="../embeddings/oleObject2.bin"/><Relationship Id="rId8" Type="http://schemas.openxmlformats.org/officeDocument/2006/relationships/oleObject" Target="../embeddings/oleObject2.bin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Relationship Id="rId5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Relationship Id="rId5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Relationship Id="rId5" Type="http://schemas.openxmlformats.org/officeDocument/2006/relationships/image" Target="../media/image4.png"/><Relationship Id="rId6" Type="http://schemas.openxmlformats.org/officeDocument/2006/relationships/image" Target="../media/image19.png"/><Relationship Id="rId7" Type="http://schemas.openxmlformats.org/officeDocument/2006/relationships/image" Target="../media/image11.png"/><Relationship Id="rId8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"/>
          <p:cNvSpPr txBox="1"/>
          <p:nvPr>
            <p:ph type="ctrTitle"/>
          </p:nvPr>
        </p:nvSpPr>
        <p:spPr>
          <a:xfrm>
            <a:off x="609600" y="1524000"/>
            <a:ext cx="81534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wentieth Century"/>
              <a:buNone/>
            </a:pPr>
            <a:r>
              <a:rPr lang="en-US"/>
              <a:t>ESTUDIO ANALÍTICO FÓRMULA 1</a:t>
            </a:r>
            <a:endParaRPr/>
          </a:p>
        </p:txBody>
      </p:sp>
      <p:sp>
        <p:nvSpPr>
          <p:cNvPr id="46" name="Google Shape;46;p1"/>
          <p:cNvSpPr txBox="1"/>
          <p:nvPr/>
        </p:nvSpPr>
        <p:spPr>
          <a:xfrm>
            <a:off x="825500" y="152400"/>
            <a:ext cx="83058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homa"/>
              <a:buNone/>
            </a:pPr>
            <a:r>
              <a:rPr b="0" i="1" lang="en-US" sz="18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Inteligencia de Negocio y Gestión de Procesos (INGP)</a:t>
            </a:r>
            <a:endParaRPr/>
          </a:p>
          <a:p>
            <a:pPr indent="0" lvl="1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homa"/>
              <a:buNone/>
            </a:pPr>
            <a:r>
              <a:rPr b="0" i="1" lang="en-US" sz="18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						       </a:t>
            </a:r>
            <a:endParaRPr/>
          </a:p>
        </p:txBody>
      </p:sp>
      <p:sp>
        <p:nvSpPr>
          <p:cNvPr id="47" name="Google Shape;47;p1"/>
          <p:cNvSpPr txBox="1"/>
          <p:nvPr/>
        </p:nvSpPr>
        <p:spPr>
          <a:xfrm>
            <a:off x="6813550" y="5949950"/>
            <a:ext cx="2397125" cy="8318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ahoma"/>
              <a:buNone/>
            </a:pPr>
            <a:r>
              <a:rPr b="0" i="0" lang="en-US" sz="1600" u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Departamento de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ahoma"/>
              <a:buNone/>
            </a:pPr>
            <a:r>
              <a:rPr b="0" i="0" lang="en-US" sz="1600" u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Lenguajes y Sistemas Informáticos</a:t>
            </a:r>
            <a:endParaRPr/>
          </a:p>
        </p:txBody>
      </p:sp>
      <p:graphicFrame>
        <p:nvGraphicFramePr>
          <p:cNvPr id="48" name="Google Shape;48;p1"/>
          <p:cNvGraphicFramePr/>
          <p:nvPr/>
        </p:nvGraphicFramePr>
        <p:xfrm>
          <a:off x="182562" y="6180137"/>
          <a:ext cx="2895600" cy="495300"/>
        </p:xfrm>
        <a:graphic>
          <a:graphicData uri="http://schemas.openxmlformats.org/presentationml/2006/ole">
            <mc:AlternateContent>
              <mc:Choice Requires="v">
                <p:oleObj r:id="rId4" imgH="495300" imgW="2895600" spid="_x0000_s1">
                  <p:embed/>
                </p:oleObj>
              </mc:Choice>
              <mc:Fallback>
                <p:oleObj r:id="rId5" imgH="495300" imgW="2895600">
                  <p:embed/>
                  <p:pic>
                    <p:nvPicPr>
                      <p:cNvPr id="48" name="Google Shape;48;p1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182562" y="6180137"/>
                        <a:ext cx="2895600" cy="495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" name="Google Shape;49;p1"/>
          <p:cNvGraphicFramePr/>
          <p:nvPr/>
        </p:nvGraphicFramePr>
        <p:xfrm>
          <a:off x="5851525" y="6164262"/>
          <a:ext cx="914400" cy="530225"/>
        </p:xfrm>
        <a:graphic>
          <a:graphicData uri="http://schemas.openxmlformats.org/presentationml/2006/ole">
            <mc:AlternateContent>
              <mc:Choice Requires="v">
                <p:oleObj r:id="rId7" imgH="530225" imgW="914400" spid="_x0000_s2">
                  <p:embed/>
                </p:oleObj>
              </mc:Choice>
              <mc:Fallback>
                <p:oleObj r:id="rId8" imgH="530225" imgW="914400">
                  <p:embed/>
                  <p:pic>
                    <p:nvPicPr>
                      <p:cNvPr id="49" name="Google Shape;49;p1"/>
                      <p:cNvPicPr preferRelativeResize="0"/>
                      <p:nvPr/>
                    </p:nvPicPr>
                    <p:blipFill rotWithShape="1">
                      <a:blip r:embed="rId9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5851525" y="6164262"/>
                        <a:ext cx="914400" cy="53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0" name="Google Shape;50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427537" y="6157912"/>
            <a:ext cx="1150937" cy="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"/>
          <p:cNvSpPr txBox="1"/>
          <p:nvPr/>
        </p:nvSpPr>
        <p:spPr>
          <a:xfrm>
            <a:off x="2241550" y="2971800"/>
            <a:ext cx="45720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lt2"/>
                </a:solidFill>
                <a:latin typeface="Times"/>
                <a:ea typeface="Times"/>
                <a:cs typeface="Times"/>
                <a:sym typeface="Times"/>
              </a:rPr>
              <a:t>Alumnos:</a:t>
            </a:r>
            <a:endParaRPr/>
          </a:p>
          <a:p>
            <a:pPr indent="0" lvl="0" marL="0" marR="0" rtl="0" algn="ctr">
              <a:lnSpc>
                <a:spcPct val="130000"/>
              </a:lnSpc>
              <a:spcBef>
                <a:spcPts val="36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Tahoma"/>
              <a:buNone/>
            </a:pPr>
            <a:r>
              <a:t/>
            </a:r>
            <a:endParaRPr b="1" i="0" sz="1800" u="none">
              <a:solidFill>
                <a:schemeClr val="lt2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homa"/>
              <a:buNone/>
            </a:pPr>
            <a:r>
              <a:rPr lang="en-US" sz="1800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Iván Mañús Murcia</a:t>
            </a:r>
            <a:endParaRPr sz="1800">
              <a:solidFill>
                <a:schemeClr val="lt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homa"/>
              <a:buNone/>
            </a:pPr>
            <a:r>
              <a:rPr lang="en-US" sz="1800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José Mª Muela Bernabeu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Índice</a:t>
            </a:r>
            <a:endParaRPr/>
          </a:p>
        </p:txBody>
      </p:sp>
      <p:sp>
        <p:nvSpPr>
          <p:cNvPr id="130" name="Google Shape;130;p11"/>
          <p:cNvSpPr txBox="1"/>
          <p:nvPr>
            <p:ph idx="1" type="body"/>
          </p:nvPr>
        </p:nvSpPr>
        <p:spPr>
          <a:xfrm>
            <a:off x="611187" y="1628775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9087" lvl="0" marL="319087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Introducción al proyecto y objetivos principales</a:t>
            </a:r>
            <a:endParaRPr/>
          </a:p>
          <a:p>
            <a:pPr indent="-319087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Objetivos estratégicos / analíticos</a:t>
            </a:r>
            <a:endParaRPr/>
          </a:p>
          <a:p>
            <a:pPr indent="-319087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Fuentes de datos</a:t>
            </a:r>
            <a:endParaRPr/>
          </a:p>
          <a:p>
            <a:pPr indent="-319087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Char char="◻"/>
            </a:pPr>
            <a:r>
              <a:rPr b="0" i="0" lang="en-US" sz="2800" u="none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Repositorio analítico (DW)</a:t>
            </a:r>
            <a:endParaRPr/>
          </a:p>
          <a:p>
            <a:pPr indent="-319087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Visualización y cuadros de mando</a:t>
            </a:r>
            <a:endParaRPr/>
          </a:p>
        </p:txBody>
      </p:sp>
      <p:sp>
        <p:nvSpPr>
          <p:cNvPr id="131" name="Google Shape;131;p11"/>
          <p:cNvSpPr txBox="1"/>
          <p:nvPr/>
        </p:nvSpPr>
        <p:spPr>
          <a:xfrm>
            <a:off x="0" y="1271587"/>
            <a:ext cx="533400" cy="244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</p:spTree>
  </p:cSld>
  <p:clrMapOvr>
    <a:masterClrMapping/>
  </p:clrMapOvr>
  <p:transition spd="slow"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7c19d960c_0_8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Repositorio Analítico DW</a:t>
            </a:r>
            <a:endParaRPr/>
          </a:p>
        </p:txBody>
      </p:sp>
      <p:sp>
        <p:nvSpPr>
          <p:cNvPr id="138" name="Google Shape;138;gd7c19d960c_0_8"/>
          <p:cNvSpPr txBox="1"/>
          <p:nvPr>
            <p:ph idx="1" type="body"/>
          </p:nvPr>
        </p:nvSpPr>
        <p:spPr>
          <a:xfrm>
            <a:off x="611175" y="1628775"/>
            <a:ext cx="77508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Modelado conceptual</a:t>
            </a:r>
            <a:endParaRPr sz="3000"/>
          </a:p>
          <a:p>
            <a:pPr indent="-223837" lvl="0" marL="319087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Noto Sans Symbols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9" name="Google Shape;139;gd7c19d960c_0_8"/>
          <p:cNvSpPr txBox="1"/>
          <p:nvPr/>
        </p:nvSpPr>
        <p:spPr>
          <a:xfrm>
            <a:off x="2703512" y="42862"/>
            <a:ext cx="6062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Tahoma"/>
              <a:buNone/>
            </a:pPr>
            <a:r>
              <a:t/>
            </a:r>
            <a:endParaRPr b="0" i="1" sz="1800" u="none"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1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ahoma"/>
              <a:buNone/>
            </a:pPr>
            <a:r>
              <a:rPr b="0" i="1" lang="en-US" sz="1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				</a:t>
            </a:r>
            <a:endParaRPr/>
          </a:p>
        </p:txBody>
      </p:sp>
      <p:sp>
        <p:nvSpPr>
          <p:cNvPr id="140" name="Google Shape;140;gd7c19d960c_0_8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pic>
        <p:nvPicPr>
          <p:cNvPr id="141" name="Google Shape;141;gd7c19d960c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075" y="2184600"/>
            <a:ext cx="7750799" cy="45796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7c19d960c_0_16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Repositorio Analítico DW</a:t>
            </a:r>
            <a:endParaRPr/>
          </a:p>
        </p:txBody>
      </p:sp>
      <p:sp>
        <p:nvSpPr>
          <p:cNvPr id="148" name="Google Shape;148;gd7c19d960c_0_16"/>
          <p:cNvSpPr txBox="1"/>
          <p:nvPr>
            <p:ph idx="1" type="body"/>
          </p:nvPr>
        </p:nvSpPr>
        <p:spPr>
          <a:xfrm>
            <a:off x="611175" y="1628775"/>
            <a:ext cx="77508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Modelado lógico</a:t>
            </a:r>
            <a:endParaRPr sz="3000"/>
          </a:p>
          <a:p>
            <a:pPr indent="-223837" lvl="0" marL="319087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Noto Sans Symbols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49" name="Google Shape;149;gd7c19d960c_0_16"/>
          <p:cNvSpPr txBox="1"/>
          <p:nvPr/>
        </p:nvSpPr>
        <p:spPr>
          <a:xfrm>
            <a:off x="2703512" y="42862"/>
            <a:ext cx="6062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Tahoma"/>
              <a:buNone/>
            </a:pPr>
            <a:r>
              <a:t/>
            </a:r>
            <a:endParaRPr b="0" i="1" sz="1800" u="none"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1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ahoma"/>
              <a:buNone/>
            </a:pPr>
            <a:r>
              <a:rPr b="0" i="1" lang="en-US" sz="1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				</a:t>
            </a:r>
            <a:endParaRPr/>
          </a:p>
        </p:txBody>
      </p:sp>
      <p:sp>
        <p:nvSpPr>
          <p:cNvPr id="150" name="Google Shape;150;gd7c19d960c_0_16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pic>
        <p:nvPicPr>
          <p:cNvPr id="151" name="Google Shape;151;gd7c19d960c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725" y="2139400"/>
            <a:ext cx="7750799" cy="4478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d7c19d960c_0_26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Repositorio Analítico DW</a:t>
            </a:r>
            <a:endParaRPr/>
          </a:p>
        </p:txBody>
      </p:sp>
      <p:sp>
        <p:nvSpPr>
          <p:cNvPr id="158" name="Google Shape;158;gd7c19d960c_0_26"/>
          <p:cNvSpPr txBox="1"/>
          <p:nvPr>
            <p:ph idx="1" type="body"/>
          </p:nvPr>
        </p:nvSpPr>
        <p:spPr>
          <a:xfrm>
            <a:off x="612775" y="1628775"/>
            <a:ext cx="77508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Schema Workbench (Cubo Mondrian)</a:t>
            </a:r>
            <a:endParaRPr sz="3000"/>
          </a:p>
          <a:p>
            <a:pPr indent="-223837" lvl="0" marL="319087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Noto Sans Symbols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9" name="Google Shape;159;gd7c19d960c_0_26"/>
          <p:cNvSpPr txBox="1"/>
          <p:nvPr/>
        </p:nvSpPr>
        <p:spPr>
          <a:xfrm>
            <a:off x="2703512" y="42862"/>
            <a:ext cx="6062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Tahoma"/>
              <a:buNone/>
            </a:pPr>
            <a:r>
              <a:t/>
            </a:r>
            <a:endParaRPr b="0" i="1" sz="1800" u="none"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1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ahoma"/>
              <a:buNone/>
            </a:pPr>
            <a:r>
              <a:rPr b="0" i="1" lang="en-US" sz="1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				</a:t>
            </a:r>
            <a:endParaRPr/>
          </a:p>
        </p:txBody>
      </p:sp>
      <p:sp>
        <p:nvSpPr>
          <p:cNvPr id="160" name="Google Shape;160;gd7c19d960c_0_26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pic>
        <p:nvPicPr>
          <p:cNvPr id="161" name="Google Shape;161;gd7c19d960c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713" y="2151900"/>
            <a:ext cx="8440575" cy="449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Í</a:t>
            </a:r>
            <a:r>
              <a:rPr b="0" i="0" lang="en-US" sz="4400" u="non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ndice</a:t>
            </a:r>
            <a:endParaRPr/>
          </a:p>
        </p:txBody>
      </p:sp>
      <p:sp>
        <p:nvSpPr>
          <p:cNvPr id="168" name="Google Shape;168;p13"/>
          <p:cNvSpPr txBox="1"/>
          <p:nvPr>
            <p:ph idx="1" type="body"/>
          </p:nvPr>
        </p:nvSpPr>
        <p:spPr>
          <a:xfrm>
            <a:off x="611187" y="1628775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182" lvl="0" marL="319087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Introducción al proyecto y objetivos principales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Objetivos estratégicos / analíticos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Fuentes de datos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Repositorio analítico (DW)</a:t>
            </a:r>
            <a:endParaRPr b="0" i="0" sz="2800" u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55282" lvl="0" marL="319087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SzPts val="1650"/>
              <a:buChar char="◻"/>
            </a:pPr>
            <a:r>
              <a:rPr lang="en-US" sz="2800">
                <a:solidFill>
                  <a:srgbClr val="0070C0"/>
                </a:solidFill>
              </a:rPr>
              <a:t>Proceso ETL</a:t>
            </a:r>
            <a:endParaRPr sz="2800"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latin typeface="Twentieth Century"/>
                <a:ea typeface="Twentieth Century"/>
                <a:cs typeface="Twentieth Century"/>
                <a:sym typeface="Twentieth Century"/>
              </a:rPr>
              <a:t>Visualización y cuadros de mando</a:t>
            </a:r>
            <a:endParaRPr/>
          </a:p>
        </p:txBody>
      </p:sp>
      <p:sp>
        <p:nvSpPr>
          <p:cNvPr id="169" name="Google Shape;169;p13"/>
          <p:cNvSpPr txBox="1"/>
          <p:nvPr/>
        </p:nvSpPr>
        <p:spPr>
          <a:xfrm>
            <a:off x="2703512" y="42862"/>
            <a:ext cx="606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ahoma"/>
              <a:buNone/>
            </a:pPr>
            <a:r>
              <a:rPr b="0" i="1" lang="en-US" sz="1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			</a:t>
            </a:r>
            <a:endParaRPr/>
          </a:p>
        </p:txBody>
      </p:sp>
      <p:sp>
        <p:nvSpPr>
          <p:cNvPr id="170" name="Google Shape;170;p13"/>
          <p:cNvSpPr txBox="1"/>
          <p:nvPr/>
        </p:nvSpPr>
        <p:spPr>
          <a:xfrm>
            <a:off x="0" y="1271587"/>
            <a:ext cx="533400" cy="244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</p:spTree>
  </p:cSld>
  <p:clrMapOvr>
    <a:masterClrMapping/>
  </p:clrMapOvr>
  <p:transition spd="slow"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db7483a52f_0_7"/>
          <p:cNvSpPr txBox="1"/>
          <p:nvPr>
            <p:ph type="title"/>
          </p:nvPr>
        </p:nvSpPr>
        <p:spPr>
          <a:xfrm>
            <a:off x="612648" y="228600"/>
            <a:ext cx="8153400" cy="990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Procesos ETL: Dimensiones</a:t>
            </a:r>
            <a:endParaRPr/>
          </a:p>
        </p:txBody>
      </p:sp>
      <p:sp>
        <p:nvSpPr>
          <p:cNvPr id="177" name="Google Shape;177;gdb7483a52f_0_7"/>
          <p:cNvSpPr txBox="1"/>
          <p:nvPr>
            <p:ph idx="12" type="sldNum"/>
          </p:nvPr>
        </p:nvSpPr>
        <p:spPr>
          <a:xfrm>
            <a:off x="0" y="1271587"/>
            <a:ext cx="533400" cy="244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55000"/>
              <a:buFont typeface="Noto Sans Symbols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8" name="Google Shape;178;gdb7483a52f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300" y="1582674"/>
            <a:ext cx="8153400" cy="519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b7483a52f_0_14"/>
          <p:cNvSpPr txBox="1"/>
          <p:nvPr>
            <p:ph type="title"/>
          </p:nvPr>
        </p:nvSpPr>
        <p:spPr>
          <a:xfrm>
            <a:off x="382500" y="267425"/>
            <a:ext cx="8379000" cy="819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Comparación entre procesos ETL para la tabla de hechos</a:t>
            </a:r>
            <a:endParaRPr sz="2800"/>
          </a:p>
        </p:txBody>
      </p:sp>
      <p:sp>
        <p:nvSpPr>
          <p:cNvPr id="185" name="Google Shape;185;gdb7483a52f_0_14"/>
          <p:cNvSpPr txBox="1"/>
          <p:nvPr>
            <p:ph idx="12" type="sldNum"/>
          </p:nvPr>
        </p:nvSpPr>
        <p:spPr>
          <a:xfrm>
            <a:off x="0" y="1271587"/>
            <a:ext cx="533400" cy="244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55000"/>
              <a:buFont typeface="Noto Sans Symbols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6" name="Google Shape;186;gdb7483a52f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375" y="2607650"/>
            <a:ext cx="6953250" cy="215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db7483a52f_0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701225"/>
            <a:ext cx="8839201" cy="496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7c19d960c_1_0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Í</a:t>
            </a:r>
            <a:r>
              <a:rPr b="0" i="0" lang="en-US" sz="4400" u="non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ndice</a:t>
            </a:r>
            <a:endParaRPr/>
          </a:p>
        </p:txBody>
      </p:sp>
      <p:sp>
        <p:nvSpPr>
          <p:cNvPr id="194" name="Google Shape;194;gd7c19d960c_1_0"/>
          <p:cNvSpPr txBox="1"/>
          <p:nvPr>
            <p:ph idx="1" type="body"/>
          </p:nvPr>
        </p:nvSpPr>
        <p:spPr>
          <a:xfrm>
            <a:off x="611187" y="1628775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182" lvl="0" marL="319087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Introducción al proyecto y objetivos principales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Objetivos estratégicos / analíticos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Fuentes de datos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Repositorio analítico (DW)</a:t>
            </a:r>
            <a:endParaRPr b="0" i="0" sz="2800" u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55282" lvl="0" marL="319087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SzPts val="1650"/>
              <a:buChar char="◻"/>
            </a:pPr>
            <a:r>
              <a:rPr lang="en-US" sz="2800"/>
              <a:t>Proceso ETL</a:t>
            </a:r>
            <a:endParaRPr sz="2800"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Visualización y cuadros de mando</a:t>
            </a:r>
            <a:endParaRPr/>
          </a:p>
        </p:txBody>
      </p:sp>
      <p:sp>
        <p:nvSpPr>
          <p:cNvPr id="195" name="Google Shape;195;gd7c19d960c_1_0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b7483a52f_1_26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Visualización de datos con Power BI</a:t>
            </a:r>
            <a:endParaRPr/>
          </a:p>
        </p:txBody>
      </p:sp>
      <p:sp>
        <p:nvSpPr>
          <p:cNvPr id="202" name="Google Shape;202;gdb7483a52f_1_26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pic>
        <p:nvPicPr>
          <p:cNvPr id="203" name="Google Shape;203;gdb7483a52f_1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68475"/>
            <a:ext cx="8839200" cy="462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b7483a52f_1_69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Visualización de datos con Power BI</a:t>
            </a:r>
            <a:endParaRPr/>
          </a:p>
        </p:txBody>
      </p:sp>
      <p:sp>
        <p:nvSpPr>
          <p:cNvPr id="210" name="Google Shape;210;gdb7483a52f_1_69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pic>
        <p:nvPicPr>
          <p:cNvPr id="211" name="Google Shape;211;gdb7483a52f_1_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68487"/>
            <a:ext cx="8839199" cy="4851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Í</a:t>
            </a:r>
            <a:r>
              <a:rPr b="0" i="0" lang="en-US" sz="4400" u="non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ndice</a:t>
            </a:r>
            <a:endParaRPr/>
          </a:p>
        </p:txBody>
      </p:sp>
      <p:sp>
        <p:nvSpPr>
          <p:cNvPr id="58" name="Google Shape;58;p2"/>
          <p:cNvSpPr txBox="1"/>
          <p:nvPr>
            <p:ph idx="1" type="body"/>
          </p:nvPr>
        </p:nvSpPr>
        <p:spPr>
          <a:xfrm>
            <a:off x="611187" y="1628775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9087" lvl="0" marL="319087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Introducción al proyecto y objetivos principales</a:t>
            </a:r>
            <a:endParaRPr/>
          </a:p>
          <a:p>
            <a:pPr indent="-319087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Objetivos estratégicos / analíticos</a:t>
            </a:r>
            <a:endParaRPr/>
          </a:p>
          <a:p>
            <a:pPr indent="-319087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Fuentes de datos</a:t>
            </a:r>
            <a:endParaRPr/>
          </a:p>
          <a:p>
            <a:pPr indent="-319087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Repositorio analítico (DW)</a:t>
            </a:r>
            <a:endParaRPr b="0" i="0" sz="28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SzPts val="1650"/>
              <a:buChar char="◻"/>
            </a:pPr>
            <a:r>
              <a:rPr lang="en-US" sz="2800"/>
              <a:t>Proceso ETL</a:t>
            </a:r>
            <a:endParaRPr sz="2800"/>
          </a:p>
          <a:p>
            <a:pPr indent="-319087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Visualización y cuadros de mando</a:t>
            </a:r>
            <a:endParaRPr/>
          </a:p>
        </p:txBody>
      </p:sp>
      <p:sp>
        <p:nvSpPr>
          <p:cNvPr id="59" name="Google Shape;59;p2"/>
          <p:cNvSpPr txBox="1"/>
          <p:nvPr/>
        </p:nvSpPr>
        <p:spPr>
          <a:xfrm>
            <a:off x="0" y="1271587"/>
            <a:ext cx="533400" cy="244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</p:spTree>
  </p:cSld>
  <p:clrMapOvr>
    <a:masterClrMapping/>
  </p:clrMapOvr>
  <p:transition spd="slow">
    <p:wipe dir="d"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b7483a52f_1_63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Visualización de datos con Power BI</a:t>
            </a:r>
            <a:endParaRPr/>
          </a:p>
        </p:txBody>
      </p:sp>
      <p:sp>
        <p:nvSpPr>
          <p:cNvPr id="218" name="Google Shape;218;gdb7483a52f_1_63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pic>
        <p:nvPicPr>
          <p:cNvPr id="219" name="Google Shape;219;gdb7483a52f_1_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175" y="1622975"/>
            <a:ext cx="7748799" cy="463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db7483a52f_1_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9950" y="4775488"/>
            <a:ext cx="2819400" cy="12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db7483a52f_1_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8263" y="4785013"/>
            <a:ext cx="2828925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db7483a52f_1_57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Visualización de datos con Power BI</a:t>
            </a:r>
            <a:endParaRPr/>
          </a:p>
        </p:txBody>
      </p:sp>
      <p:sp>
        <p:nvSpPr>
          <p:cNvPr id="228" name="Google Shape;228;gdb7483a52f_1_57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pic>
        <p:nvPicPr>
          <p:cNvPr id="229" name="Google Shape;229;gdb7483a52f_1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200" y="1668475"/>
            <a:ext cx="8153401" cy="478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db7483a52f_1_51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Visualización de datos con Power BI</a:t>
            </a:r>
            <a:endParaRPr/>
          </a:p>
        </p:txBody>
      </p:sp>
      <p:sp>
        <p:nvSpPr>
          <p:cNvPr id="236" name="Google Shape;236;gdb7483a52f_1_51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pic>
        <p:nvPicPr>
          <p:cNvPr id="237" name="Google Shape;237;gdb7483a52f_1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68474"/>
            <a:ext cx="8839199" cy="470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b7483a52f_1_92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Visualización de datos con Power BI</a:t>
            </a:r>
            <a:endParaRPr/>
          </a:p>
        </p:txBody>
      </p:sp>
      <p:sp>
        <p:nvSpPr>
          <p:cNvPr id="244" name="Google Shape;244;gdb7483a52f_1_92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pic>
        <p:nvPicPr>
          <p:cNvPr id="245" name="Google Shape;245;gdb7483a52f_1_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6025" y="1668475"/>
            <a:ext cx="6931249" cy="460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gdb7483a52f_1_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7075" y="1980713"/>
            <a:ext cx="3448050" cy="8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db7483a52f_1_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7075" y="2897125"/>
            <a:ext cx="3448050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b7483a52f_1_102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Visualización de datos con Power BI</a:t>
            </a:r>
            <a:endParaRPr/>
          </a:p>
        </p:txBody>
      </p:sp>
      <p:sp>
        <p:nvSpPr>
          <p:cNvPr id="254" name="Google Shape;254;gdb7483a52f_1_102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pic>
        <p:nvPicPr>
          <p:cNvPr id="255" name="Google Shape;255;gdb7483a52f_1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68474"/>
            <a:ext cx="8839198" cy="467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db7483a52f_0_52"/>
          <p:cNvSpPr txBox="1"/>
          <p:nvPr>
            <p:ph type="ctrTitle"/>
          </p:nvPr>
        </p:nvSpPr>
        <p:spPr>
          <a:xfrm>
            <a:off x="609600" y="1524000"/>
            <a:ext cx="81534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Twentieth Century"/>
              <a:buNone/>
            </a:pPr>
            <a:r>
              <a:rPr lang="en-US"/>
              <a:t>ESTUDIO ANALÍTICO FÓRMULA 1</a:t>
            </a:r>
            <a:endParaRPr/>
          </a:p>
        </p:txBody>
      </p:sp>
      <p:sp>
        <p:nvSpPr>
          <p:cNvPr id="261" name="Google Shape;261;gdb7483a52f_0_52"/>
          <p:cNvSpPr txBox="1"/>
          <p:nvPr/>
        </p:nvSpPr>
        <p:spPr>
          <a:xfrm>
            <a:off x="825500" y="152400"/>
            <a:ext cx="83058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homa"/>
              <a:buNone/>
            </a:pPr>
            <a:r>
              <a:rPr b="0" i="1" lang="en-US" sz="1800" u="non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Inteligencia de Negocio y Gestión de Procesos (INGP)</a:t>
            </a:r>
            <a:endParaRPr/>
          </a:p>
          <a:p>
            <a:pPr indent="0" lvl="1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homa"/>
              <a:buNone/>
            </a:pPr>
            <a:r>
              <a:rPr b="0" i="1" lang="en-US" sz="1800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						       </a:t>
            </a:r>
            <a:endParaRPr/>
          </a:p>
        </p:txBody>
      </p:sp>
      <p:sp>
        <p:nvSpPr>
          <p:cNvPr id="262" name="Google Shape;262;gdb7483a52f_0_52"/>
          <p:cNvSpPr txBox="1"/>
          <p:nvPr/>
        </p:nvSpPr>
        <p:spPr>
          <a:xfrm>
            <a:off x="6813550" y="5949950"/>
            <a:ext cx="23970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ahoma"/>
              <a:buNone/>
            </a:pPr>
            <a:r>
              <a:rPr b="0" i="0" lang="en-US" sz="1600" u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Departamento de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ahoma"/>
              <a:buNone/>
            </a:pPr>
            <a:r>
              <a:rPr b="0" i="0" lang="en-US" sz="1600" u="none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Lenguajes y Sistemas Informáticos</a:t>
            </a:r>
            <a:endParaRPr/>
          </a:p>
        </p:txBody>
      </p:sp>
      <p:pic>
        <p:nvPicPr>
          <p:cNvPr id="263" name="Google Shape;263;gdb7483a52f_0_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2562" y="6180137"/>
            <a:ext cx="2895600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gdb7483a52f_0_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51525" y="6164262"/>
            <a:ext cx="914400" cy="53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gdb7483a52f_0_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27537" y="6157912"/>
            <a:ext cx="1150937" cy="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gdb7483a52f_0_52"/>
          <p:cNvSpPr txBox="1"/>
          <p:nvPr/>
        </p:nvSpPr>
        <p:spPr>
          <a:xfrm>
            <a:off x="2241550" y="2971800"/>
            <a:ext cx="45720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"/>
              <a:buNone/>
            </a:pPr>
            <a:r>
              <a:rPr b="1" i="0" lang="en-US" sz="2400" u="none">
                <a:solidFill>
                  <a:schemeClr val="lt2"/>
                </a:solidFill>
                <a:latin typeface="Times"/>
                <a:ea typeface="Times"/>
                <a:cs typeface="Times"/>
                <a:sym typeface="Times"/>
              </a:rPr>
              <a:t>Alumnos:</a:t>
            </a:r>
            <a:endParaRPr/>
          </a:p>
          <a:p>
            <a:pPr indent="0" lvl="0" marL="0" marR="0" rtl="0" algn="ctr">
              <a:lnSpc>
                <a:spcPct val="130000"/>
              </a:lnSpc>
              <a:spcBef>
                <a:spcPts val="36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Tahoma"/>
              <a:buNone/>
            </a:pPr>
            <a:r>
              <a:t/>
            </a:r>
            <a:endParaRPr b="1" i="0" sz="1800" u="none">
              <a:solidFill>
                <a:schemeClr val="lt2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homa"/>
              <a:buNone/>
            </a:pPr>
            <a:r>
              <a:rPr lang="en-US" sz="1800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Iván Mañús Murcia</a:t>
            </a:r>
            <a:endParaRPr sz="1800">
              <a:solidFill>
                <a:schemeClr val="lt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Tahoma"/>
              <a:buNone/>
            </a:pPr>
            <a:r>
              <a:rPr lang="en-US" sz="1800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rPr>
              <a:t>José Mª Muela Bernabeu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 txBox="1"/>
          <p:nvPr>
            <p:ph idx="4294967295"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Índice</a:t>
            </a:r>
            <a:endParaRPr/>
          </a:p>
        </p:txBody>
      </p:sp>
      <p:sp>
        <p:nvSpPr>
          <p:cNvPr id="66" name="Google Shape;66;p3"/>
          <p:cNvSpPr txBox="1"/>
          <p:nvPr>
            <p:ph idx="4294967295" type="body"/>
          </p:nvPr>
        </p:nvSpPr>
        <p:spPr>
          <a:xfrm>
            <a:off x="611187" y="1628775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182" lvl="0" marL="319087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Introducción al proyecto y objetivos principales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Objetivos estratégicos / analíticos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Fuentes de datos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Repositorio analítico (DW)</a:t>
            </a:r>
            <a:endParaRPr b="0" i="0" sz="28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13372" lvl="0" marL="319087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SzPts val="1650"/>
              <a:buChar char="◻"/>
            </a:pPr>
            <a:r>
              <a:rPr lang="en-US" sz="2800"/>
              <a:t>Proceso ETL</a:t>
            </a:r>
            <a:endParaRPr sz="2800"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Visualización y cuadros de mando</a:t>
            </a:r>
            <a:endParaRPr/>
          </a:p>
          <a:p>
            <a:pPr indent="-212408" lvl="0" marL="319088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None/>
            </a:pPr>
            <a:r>
              <a:t/>
            </a:r>
            <a:endParaRPr b="0" i="0" sz="2800" u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7" name="Google Shape;67;p3"/>
          <p:cNvSpPr txBox="1"/>
          <p:nvPr/>
        </p:nvSpPr>
        <p:spPr>
          <a:xfrm>
            <a:off x="0" y="1271587"/>
            <a:ext cx="533400" cy="244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</p:spTree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db7483a52f_1_0"/>
          <p:cNvSpPr txBox="1"/>
          <p:nvPr>
            <p:ph type="title"/>
          </p:nvPr>
        </p:nvSpPr>
        <p:spPr>
          <a:xfrm>
            <a:off x="612775" y="228600"/>
            <a:ext cx="81534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b="0" i="0" lang="en-US" sz="3300" u="non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Introducción al proyec</a:t>
            </a:r>
            <a:r>
              <a:rPr lang="en-US" sz="3300"/>
              <a:t>to y objetivos principales</a:t>
            </a:r>
            <a:endParaRPr sz="3300"/>
          </a:p>
        </p:txBody>
      </p:sp>
      <p:sp>
        <p:nvSpPr>
          <p:cNvPr id="74" name="Google Shape;74;gdb7483a52f_1_0"/>
          <p:cNvSpPr txBox="1"/>
          <p:nvPr>
            <p:ph idx="1" type="body"/>
          </p:nvPr>
        </p:nvSpPr>
        <p:spPr>
          <a:xfrm>
            <a:off x="612787" y="1759700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9882" lvl="0" marL="319087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50"/>
              <a:buChar char="◻"/>
            </a:pPr>
            <a:r>
              <a:rPr b="1" lang="en-US" sz="2400"/>
              <a:t>Objetivo Principal</a:t>
            </a:r>
            <a:r>
              <a:rPr lang="en-US" sz="2400"/>
              <a:t>: Análisis exhaustivo a partir de una fuente de datos relacionados con el mundo de la Fórmula 1 desde el año 1950 hasta el vigente.</a:t>
            </a:r>
            <a:endParaRPr sz="2400"/>
          </a:p>
          <a:p>
            <a:pPr indent="0" lvl="0" marL="319087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29882" lvl="0" marL="319087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50"/>
              <a:buChar char="◻"/>
            </a:pPr>
            <a:r>
              <a:rPr lang="en-US" sz="2400"/>
              <a:t>Crear </a:t>
            </a:r>
            <a:r>
              <a:rPr b="1" lang="en-US" sz="2400"/>
              <a:t>esquemas conceptual</a:t>
            </a:r>
            <a:r>
              <a:rPr lang="en-US" sz="2400"/>
              <a:t> y </a:t>
            </a:r>
            <a:r>
              <a:rPr b="1" lang="en-US" sz="2400"/>
              <a:t>estrella</a:t>
            </a:r>
            <a:r>
              <a:rPr lang="en-US" sz="2400"/>
              <a:t> en Draw.io y MySQL WorkBench respectivamente, adaptando los datos que vamos a utilizar.</a:t>
            </a:r>
            <a:endParaRPr sz="2400"/>
          </a:p>
          <a:p>
            <a:pPr indent="0" lvl="0" marL="319087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29882" lvl="0" marL="319087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50"/>
              <a:buChar char="◻"/>
            </a:pPr>
            <a:r>
              <a:rPr lang="en-US" sz="2400"/>
              <a:t>Usar Schema Workbench para definir las </a:t>
            </a:r>
            <a:r>
              <a:rPr b="1" lang="en-US" sz="2400"/>
              <a:t>dimensiones</a:t>
            </a:r>
            <a:r>
              <a:rPr lang="en-US" sz="2400"/>
              <a:t> y jerarquías del </a:t>
            </a:r>
            <a:r>
              <a:rPr b="1" lang="en-US" sz="2400"/>
              <a:t>cubo</a:t>
            </a:r>
            <a:r>
              <a:rPr lang="en-US" sz="2400"/>
              <a:t>.</a:t>
            </a:r>
            <a:endParaRPr sz="2400"/>
          </a:p>
          <a:p>
            <a:pPr indent="-212407" lvl="0" marL="319087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None/>
            </a:pPr>
            <a:r>
              <a:t/>
            </a:r>
            <a:endParaRPr b="0" i="0" sz="2800" u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5" name="Google Shape;75;gdb7483a52f_1_0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b7483a52f_1_8"/>
          <p:cNvSpPr txBox="1"/>
          <p:nvPr>
            <p:ph idx="1" type="body"/>
          </p:nvPr>
        </p:nvSpPr>
        <p:spPr>
          <a:xfrm>
            <a:off x="612787" y="1726975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9882" lvl="0" marL="319087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50"/>
              <a:buChar char="◻"/>
            </a:pPr>
            <a:r>
              <a:rPr b="1" lang="en-US" sz="2400"/>
              <a:t>Proceso ETL</a:t>
            </a:r>
            <a:r>
              <a:rPr lang="en-US" sz="2400"/>
              <a:t>: Para extraer y filtrar los datos necesarios para cada tabla para, finalmente, cargar la información necesaria en cada una por medio de un solo CSV.</a:t>
            </a:r>
            <a:endParaRPr sz="2400"/>
          </a:p>
          <a:p>
            <a:pPr indent="0" lvl="0" marL="319087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29882" lvl="0" marL="319087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50"/>
              <a:buChar char="◻"/>
            </a:pPr>
            <a:r>
              <a:rPr lang="en-US" sz="2400"/>
              <a:t>Representar la información en un esquema estrella con el fin de facilitar las interacciones a datos.</a:t>
            </a:r>
            <a:endParaRPr sz="2400"/>
          </a:p>
          <a:p>
            <a:pPr indent="0" lvl="0" marL="319087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29882" lvl="0" marL="319087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250"/>
              <a:buChar char="◻"/>
            </a:pPr>
            <a:r>
              <a:rPr lang="en-US" sz="2400"/>
              <a:t>El proceso principal es representar el rendimiento de cada piloto por carrera.</a:t>
            </a:r>
            <a:endParaRPr sz="2100"/>
          </a:p>
          <a:p>
            <a:pPr indent="0" lvl="0" marL="319087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319087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212407" lvl="0" marL="319087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None/>
            </a:pPr>
            <a:r>
              <a:t/>
            </a:r>
            <a:endParaRPr b="0" i="0" sz="2800" u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2" name="Google Shape;82;gdb7483a52f_1_8"/>
          <p:cNvSpPr txBox="1"/>
          <p:nvPr/>
        </p:nvSpPr>
        <p:spPr>
          <a:xfrm>
            <a:off x="2703487" y="108337"/>
            <a:ext cx="606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1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ahoma"/>
              <a:buNone/>
            </a:pPr>
            <a:r>
              <a:rPr b="0" i="1" lang="en-US" sz="1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				</a:t>
            </a:r>
            <a:endParaRPr/>
          </a:p>
        </p:txBody>
      </p:sp>
      <p:sp>
        <p:nvSpPr>
          <p:cNvPr id="83" name="Google Shape;83;gdb7483a52f_1_8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sp>
        <p:nvSpPr>
          <p:cNvPr id="84" name="Google Shape;84;gdb7483a52f_1_8"/>
          <p:cNvSpPr txBox="1"/>
          <p:nvPr>
            <p:ph type="title"/>
          </p:nvPr>
        </p:nvSpPr>
        <p:spPr>
          <a:xfrm>
            <a:off x="612775" y="228600"/>
            <a:ext cx="81534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b="0" i="0" lang="en-US" sz="3300" u="non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Introducción al proyec</a:t>
            </a:r>
            <a:r>
              <a:rPr lang="en-US" sz="3300"/>
              <a:t>to y objetivos principales</a:t>
            </a:r>
            <a:endParaRPr sz="3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Índice</a:t>
            </a:r>
            <a:endParaRPr/>
          </a:p>
        </p:txBody>
      </p:sp>
      <p:sp>
        <p:nvSpPr>
          <p:cNvPr id="91" name="Google Shape;91;p7"/>
          <p:cNvSpPr txBox="1"/>
          <p:nvPr>
            <p:ph idx="1" type="body"/>
          </p:nvPr>
        </p:nvSpPr>
        <p:spPr>
          <a:xfrm>
            <a:off x="611187" y="1628775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182" lvl="0" marL="319087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Introducción al proyecto y objetivos principales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Objetivos estratégicos / analíticos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Fuentes de datos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Repositorio analítico (DW)</a:t>
            </a:r>
            <a:endParaRPr b="0" i="0" sz="2800" u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55282" lvl="0" marL="319087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SzPts val="1650"/>
              <a:buChar char="◻"/>
            </a:pPr>
            <a:r>
              <a:rPr lang="en-US" sz="2800"/>
              <a:t>Proceso ETL</a:t>
            </a:r>
            <a:endParaRPr sz="2800"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Visualización y cuadros de mando</a:t>
            </a:r>
            <a:endParaRPr/>
          </a:p>
        </p:txBody>
      </p:sp>
      <p:sp>
        <p:nvSpPr>
          <p:cNvPr id="92" name="Google Shape;92;p7"/>
          <p:cNvSpPr txBox="1"/>
          <p:nvPr/>
        </p:nvSpPr>
        <p:spPr>
          <a:xfrm>
            <a:off x="0" y="1271587"/>
            <a:ext cx="533400" cy="244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</p:spTree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Objetivos estratégicos / analíticos</a:t>
            </a:r>
            <a:endParaRPr/>
          </a:p>
        </p:txBody>
      </p:sp>
      <p:sp>
        <p:nvSpPr>
          <p:cNvPr id="99" name="Google Shape;99;p8"/>
          <p:cNvSpPr txBox="1"/>
          <p:nvPr>
            <p:ph idx="1" type="body"/>
          </p:nvPr>
        </p:nvSpPr>
        <p:spPr>
          <a:xfrm>
            <a:off x="611187" y="1628775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9407" lvl="0" marL="319087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Char char="◻"/>
            </a:pPr>
            <a:r>
              <a:rPr lang="en-US" sz="2000"/>
              <a:t>El proyecto consta en realizar un análisis acerca del rendimiento de los diferentes pilotos de Fórmula 1 partiendo de sus atributos y facilitando el acceso a los mismos por medio de un esquema estrella.</a:t>
            </a:r>
            <a:endParaRPr b="0" i="0" sz="2000" u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319087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77507" lvl="0" marL="319087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◻"/>
            </a:pPr>
            <a:r>
              <a:rPr lang="en-US" sz="2000"/>
              <a:t>El valor generado se dirige a los posibles clientes potenciales, en cuyo caso podrían ser las diferentes escuderías que participan en cada temporada de F1. Gracias a la visualización de datos recogidos en cuanto al rendimiento de los pilotos podremos apreciar:</a:t>
            </a:r>
            <a:endParaRPr sz="2000"/>
          </a:p>
          <a:p>
            <a:pPr indent="0" lvl="0" marL="319087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20040" lvl="1" marL="639762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🞑"/>
            </a:pPr>
            <a:r>
              <a:rPr lang="en-US" sz="2000"/>
              <a:t>Qué pilotos son más rápidos en cuanto a tiempo por vuelta.</a:t>
            </a:r>
            <a:endParaRPr sz="2000"/>
          </a:p>
          <a:p>
            <a:pPr indent="-320040" lvl="1" marL="639762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🞑"/>
            </a:pPr>
            <a:r>
              <a:rPr lang="en-US" sz="2000"/>
              <a:t>Cuáles puntúan más por temporada</a:t>
            </a:r>
            <a:endParaRPr sz="2000"/>
          </a:p>
          <a:p>
            <a:pPr indent="-320040" lvl="1" marL="639762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🞑"/>
            </a:pPr>
            <a:r>
              <a:rPr lang="en-US" sz="2000"/>
              <a:t>Quiénes ganan más vueltas en los respectivos grandes premios.</a:t>
            </a:r>
            <a:endParaRPr sz="2000"/>
          </a:p>
          <a:p>
            <a:pPr indent="-212408" lvl="0" marL="319088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80"/>
              <a:buFont typeface="Noto Sans Symbols"/>
              <a:buNone/>
            </a:pPr>
            <a:r>
              <a:t/>
            </a:r>
            <a:endParaRPr b="0" i="0" sz="2800" u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0" name="Google Shape;100;p8"/>
          <p:cNvSpPr txBox="1"/>
          <p:nvPr/>
        </p:nvSpPr>
        <p:spPr>
          <a:xfrm>
            <a:off x="2703512" y="42862"/>
            <a:ext cx="6062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Tahoma"/>
              <a:buNone/>
            </a:pPr>
            <a:r>
              <a:t/>
            </a:r>
            <a:endParaRPr b="0" i="1" sz="1800" u="none">
              <a:solidFill>
                <a:schemeClr val="dk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1" marL="4572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ahoma"/>
              <a:buNone/>
            </a:pPr>
            <a:r>
              <a:rPr b="0" i="1" lang="en-US" sz="1800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				</a:t>
            </a:r>
            <a:endParaRPr/>
          </a:p>
        </p:txBody>
      </p:sp>
      <p:sp>
        <p:nvSpPr>
          <p:cNvPr id="101" name="Google Shape;101;p8"/>
          <p:cNvSpPr txBox="1"/>
          <p:nvPr/>
        </p:nvSpPr>
        <p:spPr>
          <a:xfrm>
            <a:off x="0" y="1271587"/>
            <a:ext cx="533400" cy="244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</p:spTree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 txBox="1"/>
          <p:nvPr>
            <p:ph type="title"/>
          </p:nvPr>
        </p:nvSpPr>
        <p:spPr>
          <a:xfrm>
            <a:off x="612775" y="22860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Índice</a:t>
            </a:r>
            <a:endParaRPr/>
          </a:p>
        </p:txBody>
      </p:sp>
      <p:sp>
        <p:nvSpPr>
          <p:cNvPr id="108" name="Google Shape;108;p9"/>
          <p:cNvSpPr txBox="1"/>
          <p:nvPr>
            <p:ph idx="1" type="body"/>
          </p:nvPr>
        </p:nvSpPr>
        <p:spPr>
          <a:xfrm>
            <a:off x="611187" y="1628775"/>
            <a:ext cx="7772400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182" lvl="0" marL="319087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Introducción al proyecto y objetivos principales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Objetivos estratégicos / analíticos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rgbClr val="0070C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Fuentes de datos</a:t>
            </a:r>
            <a:endParaRPr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Repositorio analítico (DW)</a:t>
            </a:r>
            <a:endParaRPr b="0" i="0" sz="2800" u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55282" lvl="0" marL="319087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SzPts val="1650"/>
              <a:buChar char="◻"/>
            </a:pPr>
            <a:r>
              <a:rPr lang="en-US" sz="2800"/>
              <a:t>Proceso ETL</a:t>
            </a:r>
            <a:endParaRPr sz="2800"/>
          </a:p>
          <a:p>
            <a:pPr indent="-317182" lvl="0" marL="319087" marR="0" rtl="0" algn="l">
              <a:lnSpc>
                <a:spcPct val="12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50"/>
              <a:buFont typeface="Noto Sans Symbols"/>
              <a:buChar char="◻"/>
            </a:pPr>
            <a:r>
              <a:rPr b="0" i="0" lang="en-US" sz="2800" u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Visualización y cuadros de mando</a:t>
            </a:r>
            <a:endParaRPr/>
          </a:p>
        </p:txBody>
      </p:sp>
      <p:sp>
        <p:nvSpPr>
          <p:cNvPr id="109" name="Google Shape;109;p9"/>
          <p:cNvSpPr txBox="1"/>
          <p:nvPr/>
        </p:nvSpPr>
        <p:spPr>
          <a:xfrm>
            <a:off x="0" y="1271587"/>
            <a:ext cx="533400" cy="2444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</p:spTree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b7483a52f_1_16"/>
          <p:cNvSpPr txBox="1"/>
          <p:nvPr/>
        </p:nvSpPr>
        <p:spPr>
          <a:xfrm>
            <a:off x="0" y="1271587"/>
            <a:ext cx="5334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925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50"/>
              <a:buFont typeface="Noto Sans Symbols"/>
              <a:buChar char="■"/>
            </a:pPr>
            <a:fld id="{00000000-1234-1234-1234-123412341234}" type="slidenum">
              <a:rPr b="1" i="0" lang="en-US" sz="1000" u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/>
          </a:p>
        </p:txBody>
      </p:sp>
      <p:sp>
        <p:nvSpPr>
          <p:cNvPr id="116" name="Google Shape;116;gdb7483a52f_1_16"/>
          <p:cNvSpPr txBox="1"/>
          <p:nvPr>
            <p:ph idx="1" type="body"/>
          </p:nvPr>
        </p:nvSpPr>
        <p:spPr>
          <a:xfrm>
            <a:off x="803275" y="1516075"/>
            <a:ext cx="77724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Fuente de datos recogida en Kaggle</a:t>
            </a:r>
            <a:endParaRPr/>
          </a:p>
          <a:p>
            <a:pPr indent="-223837" lvl="0" marL="319087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Noto Sans Symbols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17" name="Google Shape;117;gdb7483a52f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425" y="2118631"/>
            <a:ext cx="8782500" cy="4720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db7483a52f_1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125" y="2378662"/>
            <a:ext cx="8205101" cy="4200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db7483a52f_1_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125" y="2408175"/>
            <a:ext cx="8205101" cy="4141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db7483a52f_1_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0525" y="2378662"/>
            <a:ext cx="8342931" cy="4200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db7483a52f_1_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0525" y="2379954"/>
            <a:ext cx="8342926" cy="4197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db7483a52f_1_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0525" y="2378650"/>
            <a:ext cx="8342925" cy="4197862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db7483a52f_1_16"/>
          <p:cNvSpPr txBox="1"/>
          <p:nvPr>
            <p:ph type="title"/>
          </p:nvPr>
        </p:nvSpPr>
        <p:spPr>
          <a:xfrm>
            <a:off x="612775" y="146750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Twentieth Century"/>
              <a:buNone/>
            </a:pPr>
            <a:r>
              <a:rPr lang="en-US"/>
              <a:t>Fuentes de datos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edian">
  <a:themeElements>
    <a:clrScheme name="Median">
      <a:dk1>
        <a:srgbClr val="000000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_Median">
  <a:themeElements>
    <a:clrScheme name="Median">
      <a:dk1>
        <a:srgbClr val="000000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2001-11-02T17:51:54Z</dcterms:created>
  <dc:creator>Juan Carlos Trujillo</dc:creator>
</cp:coreProperties>
</file>